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Economica"/>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Economica-bold.fntdata"/><Relationship Id="rId14" Type="http://schemas.openxmlformats.org/officeDocument/2006/relationships/font" Target="fonts/Economica-regular.fntdata"/><Relationship Id="rId17" Type="http://schemas.openxmlformats.org/officeDocument/2006/relationships/font" Target="fonts/Economica-boldItalic.fntdata"/><Relationship Id="rId16" Type="http://schemas.openxmlformats.org/officeDocument/2006/relationships/font" Target="fonts/Economica-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e45d50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e45d50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e45d508a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e45d508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e45d508a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e45d508a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e45d508a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e45d508a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e45d508a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e45d508a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e45d508a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e45d508a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power part, When we finished all the tasks above, we can determine how much power we need. And for the logic part, we will integrate all the subsystems with one arduino.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e45d508a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e45d508a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sum up, the 4 subsystems are completed in order. And each subsystems has extra time alloted for parts to be ordered. In order to complete the whole project in time,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e45d508a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e45d508a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11708" y="4955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 Active Prosthetic Device</a:t>
            </a:r>
            <a:endParaRPr/>
          </a:p>
        </p:txBody>
      </p:sp>
      <p:sp>
        <p:nvSpPr>
          <p:cNvPr id="63" name="Google Shape;63;p13"/>
          <p:cNvSpPr txBox="1"/>
          <p:nvPr>
            <p:ph idx="1" type="subTitle"/>
          </p:nvPr>
        </p:nvSpPr>
        <p:spPr>
          <a:xfrm>
            <a:off x="311700" y="2675125"/>
            <a:ext cx="8520600" cy="193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Touch Base</a:t>
            </a:r>
            <a:endParaRPr/>
          </a:p>
          <a:p>
            <a:pPr indent="0" lvl="0" marL="0" rtl="0" algn="ctr">
              <a:spcBef>
                <a:spcPts val="0"/>
              </a:spcBef>
              <a:spcAft>
                <a:spcPts val="0"/>
              </a:spcAft>
              <a:buNone/>
            </a:pPr>
            <a:r>
              <a:rPr lang="en"/>
              <a:t>Aseel Yousef</a:t>
            </a:r>
            <a:endParaRPr/>
          </a:p>
          <a:p>
            <a:pPr indent="0" lvl="0" marL="0" rtl="0" algn="ctr">
              <a:spcBef>
                <a:spcPts val="0"/>
              </a:spcBef>
              <a:spcAft>
                <a:spcPts val="0"/>
              </a:spcAft>
              <a:buNone/>
            </a:pPr>
            <a:r>
              <a:rPr lang="en"/>
              <a:t>Lihua Diao</a:t>
            </a:r>
            <a:endParaRPr/>
          </a:p>
          <a:p>
            <a:pPr indent="0" lvl="0" marL="0" rtl="0" algn="ctr">
              <a:spcBef>
                <a:spcPts val="0"/>
              </a:spcBef>
              <a:spcAft>
                <a:spcPts val="0"/>
              </a:spcAft>
              <a:buNone/>
            </a:pPr>
            <a:r>
              <a:rPr lang="en"/>
              <a:t>Xiaohan Liu</a:t>
            </a:r>
            <a:endParaRPr/>
          </a:p>
          <a:p>
            <a:pPr indent="0" lvl="0" marL="0" rtl="0" algn="ctr">
              <a:spcBef>
                <a:spcPts val="0"/>
              </a:spcBef>
              <a:spcAft>
                <a:spcPts val="0"/>
              </a:spcAft>
              <a:buNone/>
            </a:pPr>
            <a:r>
              <a:rPr lang="en"/>
              <a:t>Ethan Gage</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Mentor:</a:t>
            </a:r>
            <a:endParaRPr/>
          </a:p>
          <a:p>
            <a:pPr indent="-317500" lvl="1" marL="914400" rtl="0" algn="l">
              <a:spcBef>
                <a:spcPts val="0"/>
              </a:spcBef>
              <a:spcAft>
                <a:spcPts val="0"/>
              </a:spcAft>
              <a:buSzPts val="1400"/>
              <a:buChar char="○"/>
            </a:pPr>
            <a:r>
              <a:rPr lang="en"/>
              <a:t>Dr. Winfree</a:t>
            </a:r>
            <a:br>
              <a:rPr lang="en"/>
            </a:br>
            <a:endParaRPr/>
          </a:p>
          <a:p>
            <a:pPr indent="-342900" lvl="0" marL="457200" rtl="0" algn="l">
              <a:spcBef>
                <a:spcPts val="0"/>
              </a:spcBef>
              <a:spcAft>
                <a:spcPts val="0"/>
              </a:spcAft>
              <a:buSzPts val="1800"/>
              <a:buChar char="●"/>
            </a:pPr>
            <a:r>
              <a:rPr lang="en"/>
              <a:t>Collaboration with an ME team</a:t>
            </a:r>
            <a:br>
              <a:rPr lang="en"/>
            </a:br>
            <a:endParaRPr/>
          </a:p>
          <a:p>
            <a:pPr indent="-342900" lvl="0" marL="457200" rtl="0" algn="l">
              <a:spcBef>
                <a:spcPts val="0"/>
              </a:spcBef>
              <a:spcAft>
                <a:spcPts val="0"/>
              </a:spcAft>
              <a:buSzPts val="1800"/>
              <a:buChar char="●"/>
            </a:pPr>
            <a:r>
              <a:rPr lang="en"/>
              <a:t>Enhancing a </a:t>
            </a:r>
            <a:r>
              <a:rPr lang="en"/>
              <a:t>prosthetic</a:t>
            </a:r>
            <a:r>
              <a:rPr lang="en"/>
              <a:t> arm </a:t>
            </a:r>
            <a:endParaRPr/>
          </a:p>
        </p:txBody>
      </p:sp>
      <p:sp>
        <p:nvSpPr>
          <p:cNvPr id="70" name="Google Shape;70;p14"/>
          <p:cNvSpPr txBox="1"/>
          <p:nvPr/>
        </p:nvSpPr>
        <p:spPr>
          <a:xfrm>
            <a:off x="7509750" y="4468500"/>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Aseel</a:t>
            </a:r>
            <a:endParaRPr/>
          </a:p>
        </p:txBody>
      </p:sp>
      <p:pic>
        <p:nvPicPr>
          <p:cNvPr id="71" name="Google Shape;71;p14"/>
          <p:cNvPicPr preferRelativeResize="0"/>
          <p:nvPr/>
        </p:nvPicPr>
        <p:blipFill>
          <a:blip r:embed="rId3">
            <a:alphaModFix/>
          </a:blip>
          <a:stretch>
            <a:fillRect/>
          </a:stretch>
        </p:blipFill>
        <p:spPr>
          <a:xfrm>
            <a:off x="4209450" y="1225225"/>
            <a:ext cx="4934552" cy="295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Schedule</a:t>
            </a:r>
            <a:r>
              <a:rPr lang="en"/>
              <a:t> Overview</a:t>
            </a:r>
            <a:endParaRPr/>
          </a:p>
        </p:txBody>
      </p:sp>
      <p:sp>
        <p:nvSpPr>
          <p:cNvPr id="77" name="Google Shape;77;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Extra time in each</a:t>
            </a:r>
            <a:br>
              <a:rPr lang="en"/>
            </a:br>
            <a:r>
              <a:rPr lang="en"/>
              <a:t>Subsystem for float</a:t>
            </a:r>
            <a:br>
              <a:rPr lang="en"/>
            </a:br>
            <a:endParaRPr/>
          </a:p>
          <a:p>
            <a:pPr indent="-342900" lvl="0" marL="457200" rtl="0" algn="l">
              <a:spcBef>
                <a:spcPts val="0"/>
              </a:spcBef>
              <a:spcAft>
                <a:spcPts val="0"/>
              </a:spcAft>
              <a:buSzPts val="1800"/>
              <a:buChar char="●"/>
            </a:pPr>
            <a:r>
              <a:rPr lang="en"/>
              <a:t>Buffer between last</a:t>
            </a:r>
            <a:br>
              <a:rPr lang="en"/>
            </a:br>
            <a:r>
              <a:rPr lang="en"/>
              <a:t>Subsystem and </a:t>
            </a:r>
            <a:br>
              <a:rPr lang="en"/>
            </a:br>
            <a:r>
              <a:rPr lang="en"/>
              <a:t>Final Presentation</a:t>
            </a:r>
            <a:endParaRPr/>
          </a:p>
        </p:txBody>
      </p:sp>
      <p:sp>
        <p:nvSpPr>
          <p:cNvPr id="78" name="Google Shape;78;p15"/>
          <p:cNvSpPr txBox="1"/>
          <p:nvPr/>
        </p:nvSpPr>
        <p:spPr>
          <a:xfrm>
            <a:off x="7599300" y="4579225"/>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p:txBody>
      </p:sp>
      <p:pic>
        <p:nvPicPr>
          <p:cNvPr id="79" name="Google Shape;79;p15"/>
          <p:cNvPicPr preferRelativeResize="0"/>
          <p:nvPr/>
        </p:nvPicPr>
        <p:blipFill>
          <a:blip r:embed="rId3">
            <a:alphaModFix/>
          </a:blip>
          <a:stretch>
            <a:fillRect/>
          </a:stretch>
        </p:blipFill>
        <p:spPr>
          <a:xfrm>
            <a:off x="3748650" y="1225225"/>
            <a:ext cx="4842275" cy="2359900"/>
          </a:xfrm>
          <a:prstGeom prst="rect">
            <a:avLst/>
          </a:prstGeom>
          <a:noFill/>
          <a:ln>
            <a:noFill/>
          </a:ln>
        </p:spPr>
      </p:pic>
      <p:sp>
        <p:nvSpPr>
          <p:cNvPr id="80" name="Google Shape;80;p15"/>
          <p:cNvSpPr/>
          <p:nvPr/>
        </p:nvSpPr>
        <p:spPr>
          <a:xfrm>
            <a:off x="5715075" y="1565200"/>
            <a:ext cx="116100" cy="397200"/>
          </a:xfrm>
          <a:prstGeom prst="downArrow">
            <a:avLst>
              <a:gd fmla="val 50000" name="adj1"/>
              <a:gd fmla="val 50000" name="adj2"/>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5877175" y="1962400"/>
            <a:ext cx="116100" cy="397200"/>
          </a:xfrm>
          <a:prstGeom prst="downArrow">
            <a:avLst>
              <a:gd fmla="val 50000" name="adj1"/>
              <a:gd fmla="val 50000" name="adj2"/>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6417200" y="2373150"/>
            <a:ext cx="116100" cy="397200"/>
          </a:xfrm>
          <a:prstGeom prst="downArrow">
            <a:avLst>
              <a:gd fmla="val 50000" name="adj1"/>
              <a:gd fmla="val 50000" name="adj2"/>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7286300" y="2770350"/>
            <a:ext cx="116100" cy="397200"/>
          </a:xfrm>
          <a:prstGeom prst="downArrow">
            <a:avLst>
              <a:gd fmla="val 50000" name="adj1"/>
              <a:gd fmla="val 50000" name="adj2"/>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Subsystem 1: Touch</a:t>
            </a:r>
            <a:endParaRPr/>
          </a:p>
        </p:txBody>
      </p:sp>
      <p:sp>
        <p:nvSpPr>
          <p:cNvPr id="89" name="Google Shape;89;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Pressure sensor</a:t>
            </a:r>
            <a:endParaRPr/>
          </a:p>
          <a:p>
            <a:pPr indent="-317500" lvl="1" marL="914400" rtl="0" algn="l">
              <a:spcBef>
                <a:spcPts val="0"/>
              </a:spcBef>
              <a:spcAft>
                <a:spcPts val="0"/>
              </a:spcAft>
              <a:buSzPts val="1400"/>
              <a:buChar char="○"/>
            </a:pPr>
            <a:r>
              <a:rPr lang="en"/>
              <a:t>Pressure </a:t>
            </a:r>
            <a:r>
              <a:rPr lang="en"/>
              <a:t>Sensor - &gt; Arduino -&gt; Servos</a:t>
            </a:r>
            <a:endParaRPr/>
          </a:p>
          <a:p>
            <a:pPr indent="-342900" lvl="0" marL="457200" rtl="0" algn="l">
              <a:spcBef>
                <a:spcPts val="0"/>
              </a:spcBef>
              <a:spcAft>
                <a:spcPts val="0"/>
              </a:spcAft>
              <a:buSzPts val="1800"/>
              <a:buChar char="●"/>
            </a:pPr>
            <a:r>
              <a:rPr lang="en"/>
              <a:t>Servo motor control</a:t>
            </a:r>
            <a:endParaRPr/>
          </a:p>
          <a:p>
            <a:pPr indent="-317500" lvl="1" marL="914400" rtl="0" algn="l">
              <a:spcBef>
                <a:spcPts val="0"/>
              </a:spcBef>
              <a:spcAft>
                <a:spcPts val="0"/>
              </a:spcAft>
              <a:buSzPts val="1400"/>
              <a:buChar char="○"/>
            </a:pPr>
            <a:r>
              <a:rPr lang="en"/>
              <a:t>Constricting bands indicating a firm grip</a:t>
            </a:r>
            <a:endParaRPr/>
          </a:p>
          <a:p>
            <a:pPr indent="-317500" lvl="1" marL="914400" rtl="0" algn="l">
              <a:spcBef>
                <a:spcPts val="0"/>
              </a:spcBef>
              <a:spcAft>
                <a:spcPts val="0"/>
              </a:spcAft>
              <a:buSzPts val="1400"/>
              <a:buChar char="○"/>
            </a:pPr>
            <a:r>
              <a:rPr lang="en"/>
              <a:t>Expanding bands indicating a loose grip</a:t>
            </a:r>
            <a:endParaRPr/>
          </a:p>
          <a:p>
            <a:pPr indent="-342900" lvl="0" marL="457200" rtl="0" algn="l">
              <a:spcBef>
                <a:spcPts val="0"/>
              </a:spcBef>
              <a:spcAft>
                <a:spcPts val="0"/>
              </a:spcAft>
              <a:buSzPts val="1800"/>
              <a:buChar char="●"/>
            </a:pPr>
            <a:r>
              <a:rPr lang="en"/>
              <a:t>This needs to be completed before Myosensor </a:t>
            </a:r>
            <a:br>
              <a:rPr lang="en"/>
            </a:br>
            <a:r>
              <a:rPr lang="en"/>
              <a:t>and logic/power subsystems</a:t>
            </a:r>
            <a:endParaRPr/>
          </a:p>
          <a:p>
            <a:pPr indent="0" lvl="0" marL="457200" rtl="0" algn="l">
              <a:spcBef>
                <a:spcPts val="1600"/>
              </a:spcBef>
              <a:spcAft>
                <a:spcPts val="1600"/>
              </a:spcAft>
              <a:buNone/>
            </a:pPr>
            <a:r>
              <a:t/>
            </a:r>
            <a:endParaRPr/>
          </a:p>
        </p:txBody>
      </p:sp>
      <p:sp>
        <p:nvSpPr>
          <p:cNvPr id="90" name="Google Shape;90;p16"/>
          <p:cNvSpPr txBox="1"/>
          <p:nvPr/>
        </p:nvSpPr>
        <p:spPr>
          <a:xfrm>
            <a:off x="7509750" y="4468500"/>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Aseel</a:t>
            </a:r>
            <a:endParaRPr/>
          </a:p>
        </p:txBody>
      </p:sp>
      <p:pic>
        <p:nvPicPr>
          <p:cNvPr id="91" name="Google Shape;91;p16"/>
          <p:cNvPicPr preferRelativeResize="0"/>
          <p:nvPr/>
        </p:nvPicPr>
        <p:blipFill rotWithShape="1">
          <a:blip r:embed="rId3">
            <a:alphaModFix/>
          </a:blip>
          <a:srcRect b="0" l="0" r="25506" t="21004"/>
          <a:stretch/>
        </p:blipFill>
        <p:spPr>
          <a:xfrm>
            <a:off x="6155300" y="1764163"/>
            <a:ext cx="2587449" cy="1838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Subsystem 2: MyoSensor</a:t>
            </a:r>
            <a:endParaRPr/>
          </a:p>
        </p:txBody>
      </p:sp>
      <p:sp>
        <p:nvSpPr>
          <p:cNvPr id="97" name="Google Shape;97;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Sensor to read Muscle activation</a:t>
            </a:r>
            <a:endParaRPr/>
          </a:p>
          <a:p>
            <a:pPr indent="-317500" lvl="1" marL="914400" rtl="0" algn="l">
              <a:spcBef>
                <a:spcPts val="0"/>
              </a:spcBef>
              <a:spcAft>
                <a:spcPts val="0"/>
              </a:spcAft>
              <a:buSzPts val="1400"/>
              <a:buChar char="○"/>
            </a:pPr>
            <a:r>
              <a:rPr lang="en"/>
              <a:t>Muscle Sensor - &gt; Arduino -&gt; Servos</a:t>
            </a:r>
            <a:endParaRPr/>
          </a:p>
          <a:p>
            <a:pPr indent="-317500" lvl="1" marL="914400" rtl="0" algn="l">
              <a:spcBef>
                <a:spcPts val="0"/>
              </a:spcBef>
              <a:spcAft>
                <a:spcPts val="0"/>
              </a:spcAft>
              <a:buSzPts val="1400"/>
              <a:buChar char="○"/>
            </a:pPr>
            <a:r>
              <a:rPr lang="en"/>
              <a:t>Similar Servo control as Touch subsystem</a:t>
            </a:r>
            <a:br>
              <a:rPr lang="en"/>
            </a:br>
            <a:endParaRPr/>
          </a:p>
          <a:p>
            <a:pPr indent="-342900" lvl="0" marL="457200" rtl="0" algn="l">
              <a:spcBef>
                <a:spcPts val="0"/>
              </a:spcBef>
              <a:spcAft>
                <a:spcPts val="0"/>
              </a:spcAft>
              <a:buSzPts val="1800"/>
              <a:buChar char="●"/>
            </a:pPr>
            <a:r>
              <a:rPr lang="en"/>
              <a:t>Will use Touch subsystem for feedback</a:t>
            </a:r>
            <a:endParaRPr/>
          </a:p>
          <a:p>
            <a:pPr indent="-317500" lvl="1" marL="914400" rtl="0" algn="l">
              <a:spcBef>
                <a:spcPts val="0"/>
              </a:spcBef>
              <a:spcAft>
                <a:spcPts val="0"/>
              </a:spcAft>
              <a:buSzPts val="1400"/>
              <a:buChar char="○"/>
            </a:pPr>
            <a:r>
              <a:rPr lang="en"/>
              <a:t>System will know to stop motors when </a:t>
            </a:r>
            <a:r>
              <a:rPr lang="en"/>
              <a:t>there's</a:t>
            </a:r>
            <a:br>
              <a:rPr lang="en"/>
            </a:br>
            <a:r>
              <a:rPr lang="en"/>
              <a:t>Sufficient resistance on those sensors.</a:t>
            </a:r>
            <a:endParaRPr/>
          </a:p>
          <a:p>
            <a:pPr indent="-317500" lvl="1" marL="914400" rtl="0" algn="l">
              <a:spcBef>
                <a:spcPts val="0"/>
              </a:spcBef>
              <a:spcAft>
                <a:spcPts val="0"/>
              </a:spcAft>
              <a:buSzPts val="1400"/>
              <a:buChar char="○"/>
            </a:pPr>
            <a:r>
              <a:rPr lang="en"/>
              <a:t>Touch system needs to be completed</a:t>
            </a:r>
            <a:br>
              <a:rPr lang="en"/>
            </a:br>
            <a:r>
              <a:rPr lang="en"/>
              <a:t>To </a:t>
            </a:r>
            <a:r>
              <a:rPr lang="en"/>
              <a:t>implement</a:t>
            </a:r>
            <a:r>
              <a:rPr lang="en"/>
              <a:t> this</a:t>
            </a:r>
            <a:endParaRPr/>
          </a:p>
          <a:p>
            <a:pPr indent="-342900" lvl="0" marL="457200" rtl="0" algn="l">
              <a:spcBef>
                <a:spcPts val="0"/>
              </a:spcBef>
              <a:spcAft>
                <a:spcPts val="0"/>
              </a:spcAft>
              <a:buSzPts val="1800"/>
              <a:buChar char="●"/>
            </a:pPr>
            <a:r>
              <a:rPr lang="en"/>
              <a:t>Needs to be completed before Logic/Power</a:t>
            </a:r>
            <a:br>
              <a:rPr lang="en"/>
            </a:br>
            <a:r>
              <a:rPr lang="en"/>
              <a:t>can be completed.</a:t>
            </a:r>
            <a:endParaRPr/>
          </a:p>
        </p:txBody>
      </p:sp>
      <p:sp>
        <p:nvSpPr>
          <p:cNvPr id="98" name="Google Shape;98;p17"/>
          <p:cNvSpPr txBox="1"/>
          <p:nvPr/>
        </p:nvSpPr>
        <p:spPr>
          <a:xfrm>
            <a:off x="7534650" y="4493425"/>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p:txBody>
      </p:sp>
      <p:pic>
        <p:nvPicPr>
          <p:cNvPr id="99" name="Google Shape;99;p17"/>
          <p:cNvPicPr preferRelativeResize="0"/>
          <p:nvPr/>
        </p:nvPicPr>
        <p:blipFill>
          <a:blip r:embed="rId3">
            <a:alphaModFix/>
          </a:blip>
          <a:stretch>
            <a:fillRect/>
          </a:stretch>
        </p:blipFill>
        <p:spPr>
          <a:xfrm>
            <a:off x="6151413" y="263163"/>
            <a:ext cx="2543175" cy="3876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Subsystem 3:Toe-To-Thumb</a:t>
            </a:r>
            <a:endParaRPr/>
          </a:p>
        </p:txBody>
      </p:sp>
      <p:sp>
        <p:nvSpPr>
          <p:cNvPr id="105" name="Google Shape;105;p18"/>
          <p:cNvSpPr txBox="1"/>
          <p:nvPr>
            <p:ph idx="1" type="body"/>
          </p:nvPr>
        </p:nvSpPr>
        <p:spPr>
          <a:xfrm>
            <a:off x="311700" y="1147225"/>
            <a:ext cx="5324400" cy="295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Pressure sensor to read  analog signal data</a:t>
            </a:r>
            <a:endParaRPr/>
          </a:p>
          <a:p>
            <a:pPr indent="-317500" lvl="1" marL="914400" rtl="0" algn="l">
              <a:spcBef>
                <a:spcPts val="0"/>
              </a:spcBef>
              <a:spcAft>
                <a:spcPts val="0"/>
              </a:spcAft>
              <a:buSzPts val="1400"/>
              <a:buChar char="○"/>
            </a:pPr>
            <a:r>
              <a:rPr lang="en"/>
              <a:t>Transfer: </a:t>
            </a:r>
            <a:r>
              <a:rPr lang="en"/>
              <a:t>Sensor - &gt; Arduino -&gt; XBEE transfer</a:t>
            </a:r>
            <a:endParaRPr/>
          </a:p>
          <a:p>
            <a:pPr indent="-317500" lvl="1" marL="914400" rtl="0" algn="l">
              <a:spcBef>
                <a:spcPts val="0"/>
              </a:spcBef>
              <a:spcAft>
                <a:spcPts val="0"/>
              </a:spcAft>
              <a:buSzPts val="1400"/>
              <a:buChar char="○"/>
            </a:pPr>
            <a:r>
              <a:rPr lang="en"/>
              <a:t>Receive: XBEE receiver-&gt; Arduino -&gt; servo </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Will need to be able to override</a:t>
            </a:r>
            <a:br>
              <a:rPr lang="en"/>
            </a:br>
            <a:r>
              <a:rPr lang="en"/>
              <a:t>Myosensor Subsystem with logic </a:t>
            </a:r>
            <a:br>
              <a:rPr lang="en"/>
            </a:br>
            <a:r>
              <a:rPr lang="en"/>
              <a:t>control</a:t>
            </a:r>
            <a:endParaRPr/>
          </a:p>
        </p:txBody>
      </p:sp>
      <p:sp>
        <p:nvSpPr>
          <p:cNvPr id="106" name="Google Shape;106;p18"/>
          <p:cNvSpPr txBox="1"/>
          <p:nvPr/>
        </p:nvSpPr>
        <p:spPr>
          <a:xfrm>
            <a:off x="7599300" y="4682925"/>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Lihua</a:t>
            </a:r>
            <a:endParaRPr/>
          </a:p>
        </p:txBody>
      </p:sp>
      <p:pic>
        <p:nvPicPr>
          <p:cNvPr id="107" name="Google Shape;107;p18"/>
          <p:cNvPicPr preferRelativeResize="0"/>
          <p:nvPr/>
        </p:nvPicPr>
        <p:blipFill>
          <a:blip r:embed="rId3">
            <a:alphaModFix/>
          </a:blip>
          <a:stretch>
            <a:fillRect/>
          </a:stretch>
        </p:blipFill>
        <p:spPr>
          <a:xfrm>
            <a:off x="5084425" y="1475575"/>
            <a:ext cx="3939972" cy="2626648"/>
          </a:xfrm>
          <a:prstGeom prst="rect">
            <a:avLst/>
          </a:prstGeom>
          <a:noFill/>
          <a:ln>
            <a:noFill/>
          </a:ln>
        </p:spPr>
      </p:pic>
      <p:sp>
        <p:nvSpPr>
          <p:cNvPr id="108" name="Google Shape;108;p18"/>
          <p:cNvSpPr txBox="1"/>
          <p:nvPr/>
        </p:nvSpPr>
        <p:spPr>
          <a:xfrm>
            <a:off x="5113600" y="4121775"/>
            <a:ext cx="38127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Third Thumb Project</a:t>
            </a:r>
            <a:endParaRPr/>
          </a:p>
          <a:p>
            <a:pPr indent="0" lvl="0" marL="0" rtl="0" algn="l">
              <a:spcBef>
                <a:spcPts val="0"/>
              </a:spcBef>
              <a:spcAft>
                <a:spcPts val="0"/>
              </a:spcAft>
              <a:buNone/>
            </a:pPr>
            <a:r>
              <a:rPr lang="en"/>
              <a:t>-Dani Clode Design</a:t>
            </a:r>
            <a:endParaRPr/>
          </a:p>
        </p:txBody>
      </p:sp>
      <p:sp>
        <p:nvSpPr>
          <p:cNvPr id="109" name="Google Shape;109;p18"/>
          <p:cNvSpPr txBox="1"/>
          <p:nvPr/>
        </p:nvSpPr>
        <p:spPr>
          <a:xfrm>
            <a:off x="6668625" y="3194750"/>
            <a:ext cx="10467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a:t>
            </a:r>
            <a:r>
              <a:rPr lang="en"/>
              <a:t>ressure </a:t>
            </a:r>
            <a:endParaRPr/>
          </a:p>
          <a:p>
            <a:pPr indent="0" lvl="0" marL="0" rtl="0" algn="l">
              <a:spcBef>
                <a:spcPts val="0"/>
              </a:spcBef>
              <a:spcAft>
                <a:spcPts val="0"/>
              </a:spcAft>
              <a:buNone/>
            </a:pPr>
            <a:r>
              <a:rPr lang="en"/>
              <a:t>sensor</a:t>
            </a:r>
            <a:endParaRPr/>
          </a:p>
        </p:txBody>
      </p:sp>
      <p:sp>
        <p:nvSpPr>
          <p:cNvPr id="110" name="Google Shape;110;p18"/>
          <p:cNvSpPr txBox="1"/>
          <p:nvPr/>
        </p:nvSpPr>
        <p:spPr>
          <a:xfrm>
            <a:off x="7599300" y="1789250"/>
            <a:ext cx="1233000" cy="3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Bluetooth</a:t>
            </a:r>
            <a:endParaRPr/>
          </a:p>
        </p:txBody>
      </p:sp>
      <p:sp>
        <p:nvSpPr>
          <p:cNvPr id="111" name="Google Shape;111;p18"/>
          <p:cNvSpPr txBox="1"/>
          <p:nvPr/>
        </p:nvSpPr>
        <p:spPr>
          <a:xfrm>
            <a:off x="5113600" y="1938775"/>
            <a:ext cx="9867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Bluetooth</a:t>
            </a:r>
            <a:endParaRPr/>
          </a:p>
        </p:txBody>
      </p:sp>
      <p:sp>
        <p:nvSpPr>
          <p:cNvPr id="112" name="Google Shape;112;p18"/>
          <p:cNvSpPr txBox="1"/>
          <p:nvPr/>
        </p:nvSpPr>
        <p:spPr>
          <a:xfrm>
            <a:off x="5113600" y="2491250"/>
            <a:ext cx="7776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motor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Subsystem 4: Power and Logic</a:t>
            </a:r>
            <a:endParaRPr/>
          </a:p>
        </p:txBody>
      </p:sp>
      <p:sp>
        <p:nvSpPr>
          <p:cNvPr id="118" name="Google Shape;118;p1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Quick swap battery pack</a:t>
            </a:r>
            <a:endParaRPr/>
          </a:p>
          <a:p>
            <a:pPr indent="-317500" lvl="1" marL="914400" rtl="0" algn="l">
              <a:spcBef>
                <a:spcPts val="0"/>
              </a:spcBef>
              <a:spcAft>
                <a:spcPts val="0"/>
              </a:spcAft>
              <a:buSzPts val="1400"/>
              <a:buChar char="○"/>
            </a:pPr>
            <a:r>
              <a:rPr lang="en">
                <a:latin typeface="Arial"/>
                <a:ea typeface="Arial"/>
                <a:cs typeface="Arial"/>
                <a:sym typeface="Arial"/>
              </a:rPr>
              <a:t>A heavier, more powerful supply will be powering the motors, while the Arduino will be powered by a lighter, less powerful power source. </a:t>
            </a:r>
            <a:br>
              <a:rPr lang="en"/>
            </a:br>
            <a:endParaRPr/>
          </a:p>
          <a:p>
            <a:pPr indent="-342900" lvl="0" marL="457200" rtl="0" algn="l">
              <a:spcBef>
                <a:spcPts val="0"/>
              </a:spcBef>
              <a:spcAft>
                <a:spcPts val="0"/>
              </a:spcAft>
              <a:buSzPts val="1800"/>
              <a:buChar char="●"/>
            </a:pPr>
            <a:r>
              <a:rPr lang="en"/>
              <a:t>Arduino</a:t>
            </a:r>
            <a:endParaRPr/>
          </a:p>
          <a:p>
            <a:pPr indent="-317500" lvl="1" marL="914400" rtl="0" algn="l">
              <a:spcBef>
                <a:spcPts val="0"/>
              </a:spcBef>
              <a:spcAft>
                <a:spcPts val="0"/>
              </a:spcAft>
              <a:buSzPts val="1400"/>
              <a:buChar char="○"/>
            </a:pPr>
            <a:r>
              <a:rPr lang="en"/>
              <a:t>Integrate all the subsystems onto one Arduino board.</a:t>
            </a:r>
            <a:endParaRPr/>
          </a:p>
        </p:txBody>
      </p:sp>
      <p:sp>
        <p:nvSpPr>
          <p:cNvPr id="119" name="Google Shape;119;p19"/>
          <p:cNvSpPr txBox="1"/>
          <p:nvPr/>
        </p:nvSpPr>
        <p:spPr>
          <a:xfrm>
            <a:off x="7599300" y="4579225"/>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Xiaohan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Closing</a:t>
            </a:r>
            <a:endParaRPr/>
          </a:p>
        </p:txBody>
      </p:sp>
      <p:sp>
        <p:nvSpPr>
          <p:cNvPr id="125" name="Google Shape;125;p2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Critical Path:</a:t>
            </a:r>
            <a:endParaRPr/>
          </a:p>
          <a:p>
            <a:pPr indent="-317500" lvl="1" marL="914400" rtl="0" algn="l">
              <a:spcBef>
                <a:spcPts val="0"/>
              </a:spcBef>
              <a:spcAft>
                <a:spcPts val="0"/>
              </a:spcAft>
              <a:buSzPts val="1400"/>
              <a:buChar char="○"/>
            </a:pPr>
            <a:r>
              <a:rPr lang="en"/>
              <a:t>Subsystem 1 needs to be completed before subsystem 2,  which needs to be completed before subsystem 3</a:t>
            </a:r>
            <a:endParaRPr/>
          </a:p>
          <a:p>
            <a:pPr indent="-317500" lvl="1" marL="914400" rtl="0" algn="l">
              <a:spcBef>
                <a:spcPts val="0"/>
              </a:spcBef>
              <a:spcAft>
                <a:spcPts val="0"/>
              </a:spcAft>
              <a:buSzPts val="1400"/>
              <a:buChar char="○"/>
            </a:pPr>
            <a:r>
              <a:rPr lang="en"/>
              <a:t>All subsystems (1-3) needs to be completed before subsystem 4 can be completed</a:t>
            </a:r>
            <a:endParaRPr/>
          </a:p>
          <a:p>
            <a:pPr indent="-342900" lvl="0" marL="457200" rtl="0" algn="l">
              <a:spcBef>
                <a:spcPts val="0"/>
              </a:spcBef>
              <a:spcAft>
                <a:spcPts val="0"/>
              </a:spcAft>
              <a:buSzPts val="1800"/>
              <a:buChar char="●"/>
            </a:pPr>
            <a:r>
              <a:rPr lang="en"/>
              <a:t>Each subsystem has extra time alloted for parts to be ordered</a:t>
            </a:r>
            <a:endParaRPr/>
          </a:p>
          <a:p>
            <a:pPr indent="-342900" lvl="0" marL="457200" rtl="0" algn="l">
              <a:spcBef>
                <a:spcPts val="0"/>
              </a:spcBef>
              <a:spcAft>
                <a:spcPts val="0"/>
              </a:spcAft>
              <a:buSzPts val="1800"/>
              <a:buChar char="●"/>
            </a:pPr>
            <a:r>
              <a:rPr lang="en"/>
              <a:t>We have a week buffer period between end of subsystem 4 and final presentation to allow for overflow.</a:t>
            </a:r>
            <a:endParaRPr/>
          </a:p>
        </p:txBody>
      </p:sp>
      <p:sp>
        <p:nvSpPr>
          <p:cNvPr id="126" name="Google Shape;126;p20"/>
          <p:cNvSpPr txBox="1"/>
          <p:nvPr/>
        </p:nvSpPr>
        <p:spPr>
          <a:xfrm>
            <a:off x="7509750" y="4219425"/>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nvSpPr>
        <p:spPr>
          <a:xfrm>
            <a:off x="7599300" y="4505925"/>
            <a:ext cx="12330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Xiaohan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12075" y="1852325"/>
            <a:ext cx="8520600" cy="132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Thank You</a:t>
            </a:r>
            <a:endParaRPr sz="9600"/>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